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08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1.xlsx"/><Relationship Id="rId1" Type="http://schemas.openxmlformats.org/officeDocument/2006/relationships/image" Target="../media/image1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2.xlsx"/><Relationship Id="rId1" Type="http://schemas.openxmlformats.org/officeDocument/2006/relationships/image" Target="../media/image1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3.xlsx"/><Relationship Id="rId1" Type="http://schemas.openxmlformats.org/officeDocument/2006/relationships/image" Target="../media/image1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4.xlsx"/><Relationship Id="rId1" Type="http://schemas.openxmlformats.org/officeDocument/2006/relationships/image" Target="../media/image1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5.xlsx"/><Relationship Id="rId1" Type="http://schemas.openxmlformats.org/officeDocument/2006/relationships/image" Target="../media/image1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6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otX val="0"/>
      <c:rotY val="0"/>
      <c:depthPercent val="300"/>
      <c:perspective val="4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  <c:pictureOptions>
        <c:pictureFormat val="stretch"/>
      </c:pictureOptions>
    </c:floor>
    <c:plotArea>
      <c:layout>
        <c:manualLayout>
          <c:layoutTarget val="inner"/>
          <c:xMode val="edge"/>
          <c:yMode val="edge"/>
          <c:x val="7.0422169790828992E-2"/>
          <c:y val="3.9474983746589892E-2"/>
          <c:w val="0.85193466531383388"/>
          <c:h val="0.85021529935826246"/>
        </c:manualLayout>
      </c:layout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INSUFICIENTE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0">
                  <c:v>32.200000000000003</c:v>
                </c:pt>
                <c:pt idx="1">
                  <c:v>14.8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ELEMENTAL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  <c:pt idx="0">
                  <c:v>60.2</c:v>
                </c:pt>
                <c:pt idx="1">
                  <c:v>53</c:v>
                </c:pt>
                <c:pt idx="2">
                  <c:v>59.5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BUENO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  <c:pt idx="0">
                  <c:v>7.5</c:v>
                </c:pt>
                <c:pt idx="1">
                  <c:v>32</c:v>
                </c:pt>
                <c:pt idx="2">
                  <c:v>21.4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EXCELENTE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box"/>
        <c:axId val="57706368"/>
        <c:axId val="57707904"/>
        <c:axId val="0"/>
      </c:bar3DChart>
      <c:catAx>
        <c:axId val="57706368"/>
        <c:scaling>
          <c:orientation val="minMax"/>
        </c:scaling>
        <c:axPos val="b"/>
        <c:numFmt formatCode="General" sourceLinked="1"/>
        <c:tickLblPos val="nextTo"/>
        <c:crossAx val="57707904"/>
        <c:crosses val="autoZero"/>
        <c:auto val="1"/>
        <c:lblAlgn val="ctr"/>
        <c:lblOffset val="100"/>
      </c:catAx>
      <c:valAx>
        <c:axId val="57707904"/>
        <c:scaling>
          <c:orientation val="minMax"/>
        </c:scaling>
        <c:axPos val="l"/>
        <c:majorGridlines/>
        <c:numFmt formatCode="General" sourceLinked="1"/>
        <c:tickLblPos val="nextTo"/>
        <c:crossAx val="57706368"/>
        <c:crosses val="autoZero"/>
        <c:crossBetween val="between"/>
      </c:valAx>
    </c:plotArea>
    <c:legend>
      <c:legendPos val="r"/>
      <c:layout/>
    </c:legend>
    <c:plotVisOnly val="1"/>
  </c:chart>
  <c:spPr>
    <a:effectLst>
      <a:outerShdw blurRad="50800" dist="38100" dir="8100000" algn="tr" rotWithShape="0">
        <a:schemeClr val="tx1">
          <a:lumMod val="75000"/>
          <a:lumOff val="25000"/>
          <a:alpha val="40000"/>
        </a:schemeClr>
      </a:outerShdw>
    </a:effectLst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es-E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otX val="0"/>
      <c:rotY val="0"/>
      <c:depthPercent val="300"/>
      <c:perspective val="3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  <c:pictureOptions>
        <c:pictureFormat val="stretch"/>
      </c:pictureOptions>
    </c:floor>
    <c:plotArea>
      <c:layout>
        <c:manualLayout>
          <c:layoutTarget val="inner"/>
          <c:xMode val="edge"/>
          <c:yMode val="edge"/>
          <c:x val="7.0422169790828992E-2"/>
          <c:y val="3.9474983746589892E-2"/>
          <c:w val="0.85193466531383411"/>
          <c:h val="0.85021529935826268"/>
        </c:manualLayout>
      </c:layout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INSUFICIENTE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0">
                  <c:v>58</c:v>
                </c:pt>
                <c:pt idx="1">
                  <c:v>23.1</c:v>
                </c:pt>
                <c:pt idx="2">
                  <c:v>30.9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ELEMENTAL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  <c:pt idx="0">
                  <c:v>35.5</c:v>
                </c:pt>
                <c:pt idx="1">
                  <c:v>63.4</c:v>
                </c:pt>
                <c:pt idx="2">
                  <c:v>53.5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BUENO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  <c:pt idx="0">
                  <c:v>5.3</c:v>
                </c:pt>
                <c:pt idx="1">
                  <c:v>13.4</c:v>
                </c:pt>
                <c:pt idx="2">
                  <c:v>14.2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EXCELENTE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1.1000000000000001</c:v>
                </c:pt>
              </c:numCache>
            </c:numRef>
          </c:val>
        </c:ser>
        <c:shape val="box"/>
        <c:axId val="66295296"/>
        <c:axId val="66296832"/>
        <c:axId val="0"/>
      </c:bar3DChart>
      <c:catAx>
        <c:axId val="66295296"/>
        <c:scaling>
          <c:orientation val="minMax"/>
        </c:scaling>
        <c:axPos val="b"/>
        <c:numFmt formatCode="General" sourceLinked="1"/>
        <c:tickLblPos val="nextTo"/>
        <c:crossAx val="66296832"/>
        <c:crosses val="autoZero"/>
        <c:auto val="1"/>
        <c:lblAlgn val="ctr"/>
        <c:lblOffset val="100"/>
      </c:catAx>
      <c:valAx>
        <c:axId val="66296832"/>
        <c:scaling>
          <c:orientation val="minMax"/>
        </c:scaling>
        <c:axPos val="l"/>
        <c:majorGridlines/>
        <c:numFmt formatCode="General" sourceLinked="1"/>
        <c:tickLblPos val="nextTo"/>
        <c:spPr>
          <a:ln>
            <a:solidFill>
              <a:schemeClr val="tx2"/>
            </a:solidFill>
          </a:ln>
        </c:spPr>
        <c:crossAx val="66295296"/>
        <c:crosses val="autoZero"/>
        <c:crossBetween val="between"/>
      </c:valAx>
    </c:plotArea>
    <c:legend>
      <c:legendPos val="r"/>
      <c:layout/>
    </c:legend>
    <c:plotVisOnly val="1"/>
  </c:chart>
  <c:spPr>
    <a:effectLst>
      <a:outerShdw blurRad="50800" dist="38100" dir="8100000" algn="tr" rotWithShape="0">
        <a:schemeClr val="tx1">
          <a:lumMod val="75000"/>
          <a:lumOff val="25000"/>
          <a:alpha val="40000"/>
        </a:schemeClr>
      </a:outerShdw>
    </a:effectLst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es-E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otX val="0"/>
      <c:rotY val="0"/>
      <c:depthPercent val="300"/>
      <c:perspective val="3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  <c:pictureOptions>
        <c:pictureFormat val="stretch"/>
      </c:pictureOptions>
    </c:floor>
    <c:plotArea>
      <c:layout>
        <c:manualLayout>
          <c:layoutTarget val="inner"/>
          <c:xMode val="edge"/>
          <c:yMode val="edge"/>
          <c:x val="7.0422169790828992E-2"/>
          <c:y val="3.9474983746589892E-2"/>
          <c:w val="0.85193466531383433"/>
          <c:h val="0.85021529935826268"/>
        </c:manualLayout>
      </c:layout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INSUFICIENTE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2">
                  <c:v>16.5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ELEMENTAL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  <c:pt idx="2">
                  <c:v>65.400000000000006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BUENO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  <c:pt idx="2">
                  <c:v>16.600000000000001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EXCELENTE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Hoja1!$E$2:$E$4</c:f>
              <c:numCache>
                <c:formatCode>General</c:formatCode>
                <c:ptCount val="3"/>
                <c:pt idx="2">
                  <c:v>1.1000000000000001</c:v>
                </c:pt>
              </c:numCache>
            </c:numRef>
          </c:val>
        </c:ser>
        <c:shape val="box"/>
        <c:axId val="66834432"/>
        <c:axId val="66835968"/>
        <c:axId val="0"/>
      </c:bar3DChart>
      <c:catAx>
        <c:axId val="66834432"/>
        <c:scaling>
          <c:orientation val="minMax"/>
        </c:scaling>
        <c:axPos val="b"/>
        <c:numFmt formatCode="General" sourceLinked="1"/>
        <c:tickLblPos val="nextTo"/>
        <c:crossAx val="66835968"/>
        <c:crosses val="autoZero"/>
        <c:auto val="1"/>
        <c:lblAlgn val="ctr"/>
        <c:lblOffset val="100"/>
      </c:catAx>
      <c:valAx>
        <c:axId val="66835968"/>
        <c:scaling>
          <c:orientation val="minMax"/>
        </c:scaling>
        <c:axPos val="l"/>
        <c:majorGridlines/>
        <c:numFmt formatCode="General" sourceLinked="1"/>
        <c:tickLblPos val="nextTo"/>
        <c:spPr>
          <a:ln>
            <a:solidFill>
              <a:schemeClr val="tx2"/>
            </a:solidFill>
          </a:ln>
        </c:spPr>
        <c:crossAx val="66834432"/>
        <c:crosses val="autoZero"/>
        <c:crossBetween val="between"/>
      </c:valAx>
    </c:plotArea>
    <c:legend>
      <c:legendPos val="r"/>
      <c:layout/>
    </c:legend>
    <c:plotVisOnly val="1"/>
  </c:chart>
  <c:spPr>
    <a:effectLst>
      <a:outerShdw blurRad="50800" dist="38100" dir="8100000" algn="tr" rotWithShape="0">
        <a:schemeClr val="tx1">
          <a:lumMod val="75000"/>
          <a:lumOff val="25000"/>
          <a:alpha val="40000"/>
        </a:schemeClr>
      </a:outerShdw>
    </a:effectLst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es-E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otX val="0"/>
      <c:rotY val="0"/>
      <c:depthPercent val="300"/>
      <c:perspective val="3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  <c:pictureOptions>
        <c:pictureFormat val="stretch"/>
      </c:pictureOptions>
    </c:floor>
    <c:plotArea>
      <c:layout>
        <c:manualLayout>
          <c:layoutTarget val="inner"/>
          <c:xMode val="edge"/>
          <c:yMode val="edge"/>
          <c:x val="7.0422169790828992E-2"/>
          <c:y val="3.9474983746589892E-2"/>
          <c:w val="0.85193466531383411"/>
          <c:h val="0.85021529935826268"/>
        </c:manualLayout>
      </c:layout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ESCUELA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0">
                  <c:v>502.5</c:v>
                </c:pt>
                <c:pt idx="1">
                  <c:v>563.20000000000005</c:v>
                </c:pt>
                <c:pt idx="2">
                  <c:v>533.1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ENTIDAD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  <c:pt idx="0">
                  <c:v>470</c:v>
                </c:pt>
                <c:pt idx="1">
                  <c:v>471</c:v>
                </c:pt>
                <c:pt idx="2">
                  <c:v>479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NACIONAL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  <c:pt idx="0">
                  <c:v>461</c:v>
                </c:pt>
                <c:pt idx="1">
                  <c:v>462</c:v>
                </c:pt>
                <c:pt idx="2">
                  <c:v>473</c:v>
                </c:pt>
              </c:numCache>
            </c:numRef>
          </c:val>
        </c:ser>
        <c:shape val="box"/>
        <c:axId val="68070400"/>
        <c:axId val="68159360"/>
        <c:axId val="0"/>
      </c:bar3DChart>
      <c:catAx>
        <c:axId val="68070400"/>
        <c:scaling>
          <c:orientation val="minMax"/>
        </c:scaling>
        <c:axPos val="b"/>
        <c:numFmt formatCode="General" sourceLinked="1"/>
        <c:tickLblPos val="nextTo"/>
        <c:crossAx val="68159360"/>
        <c:crosses val="autoZero"/>
        <c:auto val="1"/>
        <c:lblAlgn val="ctr"/>
        <c:lblOffset val="100"/>
      </c:catAx>
      <c:valAx>
        <c:axId val="68159360"/>
        <c:scaling>
          <c:orientation val="minMax"/>
        </c:scaling>
        <c:axPos val="l"/>
        <c:majorGridlines/>
        <c:numFmt formatCode="General" sourceLinked="1"/>
        <c:tickLblPos val="nextTo"/>
        <c:crossAx val="68070400"/>
        <c:crosses val="autoZero"/>
        <c:crossBetween val="between"/>
      </c:valAx>
    </c:plotArea>
    <c:legend>
      <c:legendPos val="r"/>
      <c:layout/>
    </c:legend>
    <c:plotVisOnly val="1"/>
  </c:chart>
  <c:spPr>
    <a:effectLst>
      <a:outerShdw blurRad="50800" dist="38100" dir="8100000" algn="tr" rotWithShape="0">
        <a:schemeClr val="tx1">
          <a:lumMod val="75000"/>
          <a:lumOff val="25000"/>
          <a:alpha val="40000"/>
        </a:schemeClr>
      </a:outerShdw>
    </a:effectLst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es-E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otX val="0"/>
      <c:rotY val="0"/>
      <c:depthPercent val="300"/>
      <c:perspective val="3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  <c:pictureOptions>
        <c:pictureFormat val="stretch"/>
      </c:pictureOptions>
    </c:floor>
    <c:plotArea>
      <c:layout>
        <c:manualLayout>
          <c:layoutTarget val="inner"/>
          <c:xMode val="edge"/>
          <c:yMode val="edge"/>
          <c:x val="7.0422169790828992E-2"/>
          <c:y val="3.9474983746589892E-2"/>
          <c:w val="0.85193466531383433"/>
          <c:h val="0.85021529935826268"/>
        </c:manualLayout>
      </c:layout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ESCUELA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0">
                  <c:v>521.29999999999995</c:v>
                </c:pt>
                <c:pt idx="1">
                  <c:v>572.70000000000005</c:v>
                </c:pt>
                <c:pt idx="2">
                  <c:v>568.1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ENTIDAD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  <c:pt idx="0">
                  <c:v>482</c:v>
                </c:pt>
                <c:pt idx="1">
                  <c:v>495</c:v>
                </c:pt>
                <c:pt idx="2">
                  <c:v>500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NACIONAL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  <c:pt idx="0">
                  <c:v>486</c:v>
                </c:pt>
                <c:pt idx="1">
                  <c:v>494</c:v>
                </c:pt>
                <c:pt idx="2">
                  <c:v>506</c:v>
                </c:pt>
              </c:numCache>
            </c:numRef>
          </c:val>
        </c:ser>
        <c:shape val="box"/>
        <c:axId val="69710208"/>
        <c:axId val="69711744"/>
        <c:axId val="0"/>
      </c:bar3DChart>
      <c:catAx>
        <c:axId val="69710208"/>
        <c:scaling>
          <c:orientation val="minMax"/>
        </c:scaling>
        <c:axPos val="b"/>
        <c:numFmt formatCode="General" sourceLinked="1"/>
        <c:tickLblPos val="nextTo"/>
        <c:crossAx val="69711744"/>
        <c:crosses val="autoZero"/>
        <c:auto val="1"/>
        <c:lblAlgn val="ctr"/>
        <c:lblOffset val="100"/>
      </c:catAx>
      <c:valAx>
        <c:axId val="69711744"/>
        <c:scaling>
          <c:orientation val="minMax"/>
        </c:scaling>
        <c:axPos val="l"/>
        <c:majorGridlines/>
        <c:numFmt formatCode="General" sourceLinked="1"/>
        <c:tickLblPos val="nextTo"/>
        <c:crossAx val="69710208"/>
        <c:crosses val="autoZero"/>
        <c:crossBetween val="between"/>
      </c:valAx>
    </c:plotArea>
    <c:legend>
      <c:legendPos val="r"/>
      <c:layout/>
    </c:legend>
    <c:plotVisOnly val="1"/>
  </c:chart>
  <c:spPr>
    <a:effectLst>
      <a:outerShdw blurRad="50800" dist="38100" dir="8100000" algn="tr" rotWithShape="0">
        <a:schemeClr val="tx1">
          <a:lumMod val="75000"/>
          <a:lumOff val="25000"/>
          <a:alpha val="40000"/>
        </a:schemeClr>
      </a:outerShdw>
    </a:effectLst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es-E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otX val="0"/>
      <c:rotY val="0"/>
      <c:depthPercent val="300"/>
      <c:perspective val="3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  <c:pictureOptions>
        <c:pictureFormat val="stretch"/>
      </c:pictureOptions>
    </c:floor>
    <c:plotArea>
      <c:layout>
        <c:manualLayout>
          <c:layoutTarget val="inner"/>
          <c:xMode val="edge"/>
          <c:yMode val="edge"/>
          <c:x val="7.0422169790828992E-2"/>
          <c:y val="3.9474983746589892E-2"/>
          <c:w val="0.85193466531383455"/>
          <c:h val="0.85021529935826268"/>
        </c:manualLayout>
      </c:layout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ESCUELA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2">
                  <c:v>496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ENTIDAD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  <c:pt idx="2">
                  <c:v>463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NACIONAL</c:v>
                </c:pt>
              </c:strCache>
            </c:strRef>
          </c:tx>
          <c:dLbls>
            <c:showVal val="1"/>
          </c:dLbls>
          <c:cat>
            <c:numRef>
              <c:f>Hoja1!$A$2:$A$4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  <c:pt idx="2">
                  <c:v>465</c:v>
                </c:pt>
              </c:numCache>
            </c:numRef>
          </c:val>
        </c:ser>
        <c:shape val="box"/>
        <c:axId val="70805376"/>
        <c:axId val="70806912"/>
        <c:axId val="0"/>
      </c:bar3DChart>
      <c:catAx>
        <c:axId val="70805376"/>
        <c:scaling>
          <c:orientation val="minMax"/>
        </c:scaling>
        <c:axPos val="b"/>
        <c:numFmt formatCode="General" sourceLinked="1"/>
        <c:tickLblPos val="nextTo"/>
        <c:crossAx val="70806912"/>
        <c:crosses val="autoZero"/>
        <c:auto val="1"/>
        <c:lblAlgn val="ctr"/>
        <c:lblOffset val="100"/>
      </c:catAx>
      <c:valAx>
        <c:axId val="70806912"/>
        <c:scaling>
          <c:orientation val="minMax"/>
        </c:scaling>
        <c:axPos val="l"/>
        <c:majorGridlines/>
        <c:numFmt formatCode="General" sourceLinked="1"/>
        <c:tickLblPos val="nextTo"/>
        <c:crossAx val="70805376"/>
        <c:crosses val="autoZero"/>
        <c:crossBetween val="between"/>
      </c:valAx>
    </c:plotArea>
    <c:legend>
      <c:legendPos val="r"/>
      <c:layout/>
    </c:legend>
    <c:plotVisOnly val="1"/>
  </c:chart>
  <c:spPr>
    <a:effectLst>
      <a:outerShdw blurRad="50800" dist="38100" dir="8100000" algn="tr" rotWithShape="0">
        <a:schemeClr val="tx1">
          <a:lumMod val="75000"/>
          <a:lumOff val="25000"/>
          <a:alpha val="40000"/>
        </a:schemeClr>
      </a:outerShdw>
    </a:effectLst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es-E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C6E30-6659-459E-9667-AC73E424360A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437B9-F2DB-48BE-A6C0-4A8CA80E189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437B9-F2DB-48BE-A6C0-4A8CA80E1890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6B5A-F604-4A14-891F-DF415FAE1162}" type="datetimeFigureOut">
              <a:rPr lang="es-ES" smtClean="0"/>
              <a:t>20/11/2008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A5C67-B5F8-4FED-BE50-2E8360D5BA6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304;nti%20&#304;llimani%20-%20La%20Petenera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500034" y="928670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000100" y="142852"/>
            <a:ext cx="72866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dirty="0" smtClean="0">
                <a:latin typeface="+mj-lt"/>
              </a:rPr>
              <a:t>SECRETARIA DE EDUCACIÓN </a:t>
            </a:r>
          </a:p>
          <a:p>
            <a:pPr algn="ctr"/>
            <a:r>
              <a:rPr lang="es-ES_tradnl" sz="800" dirty="0" smtClean="0">
                <a:latin typeface="+mj-lt"/>
              </a:rPr>
              <a:t>SUBSECRETARIA DE EDUCACIÓN BÁSICA</a:t>
            </a:r>
          </a:p>
          <a:p>
            <a:pPr algn="ctr"/>
            <a:r>
              <a:rPr lang="es-ES_tradnl" sz="800" dirty="0" smtClean="0">
                <a:latin typeface="+mj-lt"/>
              </a:rPr>
              <a:t>DIRECCION DE EDUCACION SECUNDARIA</a:t>
            </a:r>
          </a:p>
          <a:p>
            <a:pPr algn="ctr"/>
            <a:r>
              <a:rPr lang="es-ES_tradnl" sz="800" dirty="0" smtClean="0">
                <a:latin typeface="+mj-lt"/>
              </a:rPr>
              <a:t>SUBDIRECCIÓN DE TELESECUNDARIA</a:t>
            </a:r>
          </a:p>
          <a:p>
            <a:pPr algn="ctr"/>
            <a:r>
              <a:rPr lang="es-ES_tradnl" sz="1000" b="1" u="sng" dirty="0" smtClean="0">
                <a:latin typeface="+mj-lt"/>
              </a:rPr>
              <a:t>ESCUELA TELESECUNDARIA ÁLVARO GÁLVEZ Y FUENTES</a:t>
            </a:r>
            <a:endParaRPr lang="es-ES" sz="1000" b="1" u="sng" dirty="0"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85852" y="857232"/>
            <a:ext cx="671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RESULTADOS DE ENLACE 2008</a:t>
            </a:r>
          </a:p>
          <a:p>
            <a:pPr algn="ctr"/>
            <a:r>
              <a:rPr lang="es-ES_tradnl" sz="1200" dirty="0" smtClean="0"/>
              <a:t>PORCENTAJE DE ALUMNOS EN CADA NIVEL DE LOGRO</a:t>
            </a:r>
          </a:p>
          <a:p>
            <a:pPr algn="ctr"/>
            <a:r>
              <a:rPr lang="es-ES_tradnl" dirty="0" smtClean="0"/>
              <a:t>ESPAÑOL</a:t>
            </a:r>
            <a:endParaRPr lang="es-ES" dirty="0"/>
          </a:p>
        </p:txBody>
      </p:sp>
      <p:pic>
        <p:nvPicPr>
          <p:cNvPr id="1026" name="Picture 2" descr="ESCUDO VERACRUZ ROJO OCRE 50%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142852"/>
            <a:ext cx="642942" cy="66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İnti İllimani - La Petene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286776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6" showWhenStopped="0">
                <p:cTn id="4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500034" y="1071546"/>
          <a:ext cx="828680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000100" y="142852"/>
            <a:ext cx="72866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dirty="0" smtClean="0">
                <a:latin typeface="+mj-lt"/>
              </a:rPr>
              <a:t>SECRETARIA DE EDUCACIÓN </a:t>
            </a:r>
          </a:p>
          <a:p>
            <a:pPr algn="ctr"/>
            <a:r>
              <a:rPr lang="es-ES_tradnl" sz="800" dirty="0" smtClean="0">
                <a:latin typeface="+mj-lt"/>
              </a:rPr>
              <a:t>SUBSECRETARIA DE EDUCACIÓN BÁSICA</a:t>
            </a:r>
          </a:p>
          <a:p>
            <a:pPr algn="ctr"/>
            <a:r>
              <a:rPr lang="es-ES_tradnl" sz="800" dirty="0" smtClean="0">
                <a:latin typeface="+mj-lt"/>
              </a:rPr>
              <a:t>DIRECCION DE EDUCACION SECUNDARIA</a:t>
            </a:r>
          </a:p>
          <a:p>
            <a:pPr algn="ctr"/>
            <a:r>
              <a:rPr lang="es-ES_tradnl" sz="800" dirty="0" smtClean="0">
                <a:latin typeface="+mj-lt"/>
              </a:rPr>
              <a:t>SUBDIRECCIÓN DE TELESECUNDARIA</a:t>
            </a:r>
          </a:p>
          <a:p>
            <a:pPr algn="ctr"/>
            <a:r>
              <a:rPr lang="es-ES_tradnl" sz="1000" b="1" u="sng" dirty="0" smtClean="0">
                <a:latin typeface="+mj-lt"/>
              </a:rPr>
              <a:t>ESCUELA TELESECUNDARIA ÁLVARO GÁLVEZ Y FUENTES</a:t>
            </a:r>
            <a:endParaRPr lang="es-ES" sz="1000" b="1" u="sng" dirty="0"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85852" y="857232"/>
            <a:ext cx="6715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RESULTADOS DE ENLACE 2008</a:t>
            </a:r>
          </a:p>
          <a:p>
            <a:pPr algn="ctr"/>
            <a:r>
              <a:rPr lang="es-ES_tradnl" sz="1200" dirty="0" smtClean="0"/>
              <a:t>PORCENTAJE DE ALUMNOS EN CADA NIVEL DE LOGRO </a:t>
            </a:r>
          </a:p>
          <a:p>
            <a:pPr algn="ctr"/>
            <a:r>
              <a:rPr lang="es-ES_tradnl" dirty="0" smtClean="0"/>
              <a:t>MATEMÁTICAS</a:t>
            </a:r>
            <a:endParaRPr lang="es-ES" dirty="0"/>
          </a:p>
        </p:txBody>
      </p:sp>
      <p:pic>
        <p:nvPicPr>
          <p:cNvPr id="7" name="Picture 2" descr="ESCUDO VERACRUZ ROJO OCRE 50%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42852"/>
            <a:ext cx="642942" cy="66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500034" y="928670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000100" y="142852"/>
            <a:ext cx="72866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dirty="0" smtClean="0">
                <a:latin typeface="+mj-lt"/>
              </a:rPr>
              <a:t>SECRETARIA DE EDUCACIÓN </a:t>
            </a:r>
          </a:p>
          <a:p>
            <a:pPr algn="ctr"/>
            <a:r>
              <a:rPr lang="es-ES_tradnl" sz="800" dirty="0" smtClean="0">
                <a:latin typeface="+mj-lt"/>
              </a:rPr>
              <a:t>SUBSECRETARIA DE EDUCACIÓN BÁSICA</a:t>
            </a:r>
          </a:p>
          <a:p>
            <a:pPr algn="ctr"/>
            <a:r>
              <a:rPr lang="es-ES_tradnl" sz="800" dirty="0" smtClean="0">
                <a:latin typeface="+mj-lt"/>
              </a:rPr>
              <a:t>DIRECCION DE EDUCACION SECUNDARIA</a:t>
            </a:r>
          </a:p>
          <a:p>
            <a:pPr algn="ctr"/>
            <a:r>
              <a:rPr lang="es-ES_tradnl" sz="800" dirty="0" smtClean="0">
                <a:latin typeface="+mj-lt"/>
              </a:rPr>
              <a:t>SUBDIRECCIÓN DE TELESECUNDARIA</a:t>
            </a:r>
          </a:p>
          <a:p>
            <a:pPr algn="ctr"/>
            <a:r>
              <a:rPr lang="es-ES_tradnl" sz="1000" b="1" u="sng" dirty="0" smtClean="0">
                <a:latin typeface="+mj-lt"/>
              </a:rPr>
              <a:t>ESCUELA TELESECUNDARIA ÁLVARO GÁLVEZ Y FUENTES</a:t>
            </a:r>
            <a:endParaRPr lang="es-ES" sz="1000" b="1" u="sng" dirty="0"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85852" y="857232"/>
            <a:ext cx="6715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RESULTADOS DE ENLACE 2008</a:t>
            </a:r>
          </a:p>
          <a:p>
            <a:pPr algn="ctr"/>
            <a:r>
              <a:rPr lang="es-ES_tradnl" sz="1200" dirty="0" smtClean="0"/>
              <a:t>PORCENTAJE DE ALUMNOS EN CADA NIVEL DE LOGRO</a:t>
            </a:r>
          </a:p>
          <a:p>
            <a:pPr algn="ctr"/>
            <a:r>
              <a:rPr lang="es-ES_tradnl" dirty="0" smtClean="0"/>
              <a:t>CIENCIAS</a:t>
            </a:r>
            <a:endParaRPr lang="es-ES" dirty="0"/>
          </a:p>
        </p:txBody>
      </p:sp>
      <p:pic>
        <p:nvPicPr>
          <p:cNvPr id="7" name="Picture 2" descr="ESCUDO VERACRUZ ROJO OCRE 50%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42852"/>
            <a:ext cx="642942" cy="66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00100" y="142852"/>
            <a:ext cx="72866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dirty="0" smtClean="0">
                <a:latin typeface="+mj-lt"/>
              </a:rPr>
              <a:t>SECRETARIA DE EDUCACIÓN </a:t>
            </a:r>
          </a:p>
          <a:p>
            <a:pPr algn="ctr"/>
            <a:r>
              <a:rPr lang="es-ES_tradnl" sz="800" dirty="0" smtClean="0">
                <a:latin typeface="+mj-lt"/>
              </a:rPr>
              <a:t>SUBSECRETARIA DE EDUCACIÓN BÁSICA</a:t>
            </a:r>
          </a:p>
          <a:p>
            <a:pPr algn="ctr"/>
            <a:r>
              <a:rPr lang="es-ES_tradnl" sz="800" dirty="0" smtClean="0">
                <a:latin typeface="+mj-lt"/>
              </a:rPr>
              <a:t>DIRECCION DE EDUCACION SECUNDARIA</a:t>
            </a:r>
          </a:p>
          <a:p>
            <a:pPr algn="ctr"/>
            <a:r>
              <a:rPr lang="es-ES_tradnl" sz="800" dirty="0" smtClean="0">
                <a:latin typeface="+mj-lt"/>
              </a:rPr>
              <a:t>SUBDIRECCIÓN DE TELESECUNDARIA</a:t>
            </a:r>
          </a:p>
          <a:p>
            <a:pPr algn="ctr"/>
            <a:r>
              <a:rPr lang="es-ES_tradnl" sz="1000" b="1" u="sng" dirty="0" smtClean="0">
                <a:latin typeface="+mj-lt"/>
              </a:rPr>
              <a:t>ESCUELA TELESECUNDARIA ÁLVARO GÁLVEZ Y FUENTES</a:t>
            </a:r>
            <a:endParaRPr lang="es-ES" sz="1000" b="1" u="sng" dirty="0"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85852" y="857232"/>
            <a:ext cx="671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RESULTADOS DE ENLACE 2008</a:t>
            </a:r>
          </a:p>
          <a:p>
            <a:pPr algn="ctr"/>
            <a:r>
              <a:rPr lang="es-ES_tradnl" sz="1400" dirty="0" smtClean="0"/>
              <a:t>PUNTAJE PROMEDIO POR ASIGNATURA</a:t>
            </a:r>
          </a:p>
          <a:p>
            <a:pPr algn="ctr"/>
            <a:r>
              <a:rPr lang="es-ES_tradnl" dirty="0" smtClean="0"/>
              <a:t>ESPAÑOL</a:t>
            </a:r>
            <a:endParaRPr lang="es-ES" dirty="0"/>
          </a:p>
        </p:txBody>
      </p:sp>
      <p:pic>
        <p:nvPicPr>
          <p:cNvPr id="7" name="Picture 2" descr="ESCUDO VERACRUZ ROJO OCRE 50%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52"/>
            <a:ext cx="642942" cy="66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Gráfico"/>
          <p:cNvGraphicFramePr/>
          <p:nvPr/>
        </p:nvGraphicFramePr>
        <p:xfrm>
          <a:off x="500034" y="1500174"/>
          <a:ext cx="828680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Click="0" advTm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142852"/>
            <a:ext cx="72866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dirty="0" smtClean="0">
                <a:latin typeface="+mj-lt"/>
              </a:rPr>
              <a:t>SECRETARIA DE EDUCACIÓN </a:t>
            </a:r>
          </a:p>
          <a:p>
            <a:pPr algn="ctr"/>
            <a:r>
              <a:rPr lang="es-ES_tradnl" sz="800" dirty="0" smtClean="0">
                <a:latin typeface="+mj-lt"/>
              </a:rPr>
              <a:t>SUBSECRETARIA DE EDUCACIÓN BÁSICA</a:t>
            </a:r>
          </a:p>
          <a:p>
            <a:pPr algn="ctr"/>
            <a:r>
              <a:rPr lang="es-ES_tradnl" sz="800" dirty="0" smtClean="0">
                <a:latin typeface="+mj-lt"/>
              </a:rPr>
              <a:t>DIRECCION DE EDUCACION SECUNDARIA</a:t>
            </a:r>
          </a:p>
          <a:p>
            <a:pPr algn="ctr"/>
            <a:r>
              <a:rPr lang="es-ES_tradnl" sz="800" dirty="0" smtClean="0">
                <a:latin typeface="+mj-lt"/>
              </a:rPr>
              <a:t>SUBDIRECCIÓN DE TELESECUNDARIA</a:t>
            </a:r>
          </a:p>
          <a:p>
            <a:pPr algn="ctr"/>
            <a:r>
              <a:rPr lang="es-ES_tradnl" sz="1000" b="1" u="sng" dirty="0" smtClean="0">
                <a:latin typeface="+mj-lt"/>
              </a:rPr>
              <a:t>ESCUELA TELESECUNDARIA ÁLVARO GÁLVEZ Y FUENTES</a:t>
            </a:r>
            <a:endParaRPr lang="es-ES" sz="1000" b="1" u="sng" dirty="0"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85852" y="857232"/>
            <a:ext cx="671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RESULTADOS DE ENLACE 2008</a:t>
            </a:r>
          </a:p>
          <a:p>
            <a:pPr algn="ctr"/>
            <a:r>
              <a:rPr lang="es-ES_tradnl" sz="1400" dirty="0" smtClean="0"/>
              <a:t>PUNTAJE PROMEDIO POR ASIGNATURA</a:t>
            </a:r>
          </a:p>
          <a:p>
            <a:pPr algn="ctr"/>
            <a:r>
              <a:rPr lang="es-ES_tradnl" dirty="0" smtClean="0"/>
              <a:t>MATEMÁTICAS</a:t>
            </a:r>
            <a:endParaRPr lang="es-ES" dirty="0"/>
          </a:p>
        </p:txBody>
      </p:sp>
      <p:pic>
        <p:nvPicPr>
          <p:cNvPr id="6" name="Picture 2" descr="ESCUDO VERACRUZ ROJO OCRE 50%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52"/>
            <a:ext cx="642942" cy="66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Gráfico"/>
          <p:cNvGraphicFramePr/>
          <p:nvPr/>
        </p:nvGraphicFramePr>
        <p:xfrm>
          <a:off x="500034" y="1500174"/>
          <a:ext cx="828680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Click="0" advTm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142852"/>
            <a:ext cx="72866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dirty="0" smtClean="0">
                <a:latin typeface="+mj-lt"/>
              </a:rPr>
              <a:t>SECRETARIA DE EDUCACIÓN </a:t>
            </a:r>
          </a:p>
          <a:p>
            <a:pPr algn="ctr"/>
            <a:r>
              <a:rPr lang="es-ES_tradnl" sz="800" dirty="0" smtClean="0">
                <a:latin typeface="+mj-lt"/>
              </a:rPr>
              <a:t>SUBSECRETARIA DE EDUCACIÓN BÁSICA</a:t>
            </a:r>
          </a:p>
          <a:p>
            <a:pPr algn="ctr"/>
            <a:r>
              <a:rPr lang="es-ES_tradnl" sz="800" dirty="0" smtClean="0">
                <a:latin typeface="+mj-lt"/>
              </a:rPr>
              <a:t>DIRECCION DE EDUCACION SECUNDARIA</a:t>
            </a:r>
          </a:p>
          <a:p>
            <a:pPr algn="ctr"/>
            <a:r>
              <a:rPr lang="es-ES_tradnl" sz="800" dirty="0" smtClean="0">
                <a:latin typeface="+mj-lt"/>
              </a:rPr>
              <a:t>SUBDIRECCIÓN DE TELESECUNDARIA</a:t>
            </a:r>
          </a:p>
          <a:p>
            <a:pPr algn="ctr"/>
            <a:r>
              <a:rPr lang="es-ES_tradnl" sz="1000" b="1" u="sng" dirty="0" smtClean="0">
                <a:latin typeface="+mj-lt"/>
              </a:rPr>
              <a:t>ESCUELA TELESECUNDARIA ÁLVARO GÁLVEZ Y FUENTES</a:t>
            </a:r>
            <a:endParaRPr lang="es-ES" sz="1000" b="1" u="sng" dirty="0"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85852" y="857232"/>
            <a:ext cx="671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RESULTADOS DE ENLACE 2008</a:t>
            </a:r>
          </a:p>
          <a:p>
            <a:pPr algn="ctr"/>
            <a:r>
              <a:rPr lang="es-ES_tradnl" sz="1400" dirty="0" smtClean="0"/>
              <a:t>PUNTAJE PROMEDIO POR ASIGNATURA</a:t>
            </a:r>
          </a:p>
          <a:p>
            <a:pPr algn="ctr"/>
            <a:r>
              <a:rPr lang="es-ES_tradnl" dirty="0" smtClean="0"/>
              <a:t>CIENCIAS</a:t>
            </a:r>
            <a:endParaRPr lang="es-ES" dirty="0"/>
          </a:p>
        </p:txBody>
      </p:sp>
      <p:pic>
        <p:nvPicPr>
          <p:cNvPr id="6" name="Picture 2" descr="ESCUDO VERACRUZ ROJO OCRE 50%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52"/>
            <a:ext cx="642942" cy="66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Gráfico"/>
          <p:cNvGraphicFramePr/>
          <p:nvPr/>
        </p:nvGraphicFramePr>
        <p:xfrm>
          <a:off x="500034" y="1500174"/>
          <a:ext cx="828680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Click="0" advTm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187</Words>
  <Application>Microsoft Office PowerPoint</Application>
  <PresentationFormat>Presentación en pantalla (4:3)</PresentationFormat>
  <Paragraphs>49</Paragraphs>
  <Slides>6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user_4</dc:creator>
  <cp:lastModifiedBy>user_4</cp:lastModifiedBy>
  <cp:revision>15</cp:revision>
  <dcterms:created xsi:type="dcterms:W3CDTF">2008-11-20T20:52:39Z</dcterms:created>
  <dcterms:modified xsi:type="dcterms:W3CDTF">2008-11-20T22:39:42Z</dcterms:modified>
</cp:coreProperties>
</file>